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1774F-0EFB-4BC4-82FB-09FCF00444E7}" type="datetimeFigureOut">
              <a:rPr lang="en-GB" smtClean="0"/>
              <a:pPr/>
              <a:t>24/06/2019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CD014-96ED-473F-9BCC-0CBAF7F795F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olts@readinghockeyclub.org.uk" TargetMode="External"/><Relationship Id="rId5" Type="http://schemas.openxmlformats.org/officeDocument/2006/relationships/hyperlink" Target="mailto:judithbarton9@btinternet.com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0000"/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ngland_Hockey_Brand_CMYK 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260648"/>
            <a:ext cx="953930" cy="12961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tx2">
                    <a:lumMod val="75000"/>
                  </a:schemeClr>
                </a:solidFill>
              </a:rPr>
              <a:t>Leadership Award</a:t>
            </a:r>
            <a:endParaRPr lang="en-GB" sz="5400" dirty="0"/>
          </a:p>
        </p:txBody>
      </p:sp>
      <p:sp>
        <p:nvSpPr>
          <p:cNvPr id="6" name="Rectangle 5"/>
          <p:cNvSpPr/>
          <p:nvPr/>
        </p:nvSpPr>
        <p:spPr>
          <a:xfrm>
            <a:off x="4716018" y="1590615"/>
            <a:ext cx="4248470" cy="4093428"/>
          </a:xfrm>
          <a:prstGeom prst="rect">
            <a:avLst/>
          </a:prstGeom>
          <a:ln w="38100" cap="sq" cmpd="thickThin">
            <a:noFill/>
          </a:ln>
        </p:spPr>
        <p:txBody>
          <a:bodyPr wrap="square">
            <a:spAutoFit/>
          </a:bodyPr>
          <a:lstStyle/>
          <a:p>
            <a:r>
              <a:rPr lang="en-GB" b="1" i="1">
                <a:solidFill>
                  <a:srgbClr val="002060"/>
                </a:solidFill>
              </a:rPr>
              <a:t>Course dates 2019</a:t>
            </a:r>
            <a:endParaRPr lang="en-GB" b="1" i="1" dirty="0">
              <a:solidFill>
                <a:srgbClr val="002060"/>
              </a:solidFill>
            </a:endParaRPr>
          </a:p>
          <a:p>
            <a:r>
              <a:rPr lang="en-GB" sz="1600" b="1" i="1" dirty="0">
                <a:solidFill>
                  <a:srgbClr val="002060"/>
                </a:solidFill>
              </a:rPr>
              <a:t>Course 1: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   Sun 4 August     	10.00 am - 4.00 pm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   Mon 5 August     	9.00 am - 5.00 pm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   Tues 6 August    	9.00 am - 5.00 pm</a:t>
            </a:r>
          </a:p>
          <a:p>
            <a:r>
              <a:rPr lang="en-GB" sz="1200" b="1" i="1" dirty="0">
                <a:solidFill>
                  <a:srgbClr val="002060"/>
                </a:solidFill>
              </a:rPr>
              <a:t>OR</a:t>
            </a:r>
          </a:p>
          <a:p>
            <a:r>
              <a:rPr lang="en-GB" sz="1600" b="1" i="1" dirty="0">
                <a:solidFill>
                  <a:srgbClr val="002060"/>
                </a:solidFill>
              </a:rPr>
              <a:t>Course 2: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   Sun 18 August     	10.00 am - 4.00 pm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   Mon 19 August     	9.00 am - 5.00 pm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   Tues 20 August   	9.00 am - 5.00 pm</a:t>
            </a:r>
          </a:p>
          <a:p>
            <a:endParaRPr lang="en-GB" sz="1100" b="1" dirty="0">
              <a:solidFill>
                <a:srgbClr val="002060"/>
              </a:solidFill>
            </a:endParaRPr>
          </a:p>
          <a:p>
            <a:r>
              <a:rPr lang="en-GB" b="1" i="1" dirty="0">
                <a:solidFill>
                  <a:srgbClr val="002060"/>
                </a:solidFill>
              </a:rPr>
              <a:t>Venue: </a:t>
            </a:r>
            <a:r>
              <a:rPr lang="en-GB" sz="1500" b="1" dirty="0">
                <a:solidFill>
                  <a:srgbClr val="002060"/>
                </a:solidFill>
              </a:rPr>
              <a:t>Reading HC, Sonning Lane, RG4 6ST</a:t>
            </a:r>
          </a:p>
          <a:p>
            <a:endParaRPr lang="en-GB" sz="1100" b="1" dirty="0">
              <a:solidFill>
                <a:srgbClr val="002060"/>
              </a:solidFill>
            </a:endParaRPr>
          </a:p>
          <a:p>
            <a:r>
              <a:rPr lang="en-GB" b="1" i="1" dirty="0">
                <a:solidFill>
                  <a:srgbClr val="002060"/>
                </a:solidFill>
              </a:rPr>
              <a:t>Course Fee:</a:t>
            </a:r>
            <a:r>
              <a:rPr lang="en-GB" b="1" dirty="0">
                <a:solidFill>
                  <a:srgbClr val="002060"/>
                </a:solidFill>
              </a:rPr>
              <a:t>		  £150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Includes Young Leaders shirt. When registering, please state shirt size.</a:t>
            </a:r>
          </a:p>
          <a:p>
            <a:r>
              <a:rPr lang="en-GB" sz="1400" b="1" dirty="0">
                <a:solidFill>
                  <a:srgbClr val="002060"/>
                </a:solidFill>
              </a:rPr>
              <a:t>Applicants minimum age 13. Open to Reading HC members and non-members.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528" y="2723501"/>
            <a:ext cx="41044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The course will cover:</a:t>
            </a:r>
          </a:p>
          <a:p>
            <a:pPr>
              <a:buFont typeface="Arial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</a:rPr>
              <a:t>  General principles of leadership</a:t>
            </a:r>
          </a:p>
          <a:p>
            <a:pPr lvl="0">
              <a:buFont typeface="Arial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</a:rPr>
              <a:t>  Delivering hockey</a:t>
            </a:r>
          </a:p>
          <a:p>
            <a:pPr lvl="0">
              <a:buFont typeface="Arial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</a:rPr>
              <a:t>  Umpiring</a:t>
            </a:r>
          </a:p>
          <a:p>
            <a:pPr lvl="0">
              <a:buFont typeface="Arial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</a:rPr>
              <a:t>  Organising a hockey festival</a:t>
            </a:r>
          </a:p>
          <a:p>
            <a:pPr lvl="0">
              <a:buFont typeface="Arial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</a:rPr>
              <a:t>  Managing hockey</a:t>
            </a:r>
          </a:p>
          <a:p>
            <a:pPr lvl="0">
              <a:buFont typeface="Arial" pitchFamily="34" charset="0"/>
              <a:buChar char="•"/>
            </a:pPr>
            <a:r>
              <a:rPr lang="en-GB" sz="1600" b="1" dirty="0">
                <a:solidFill>
                  <a:srgbClr val="002060"/>
                </a:solidFill>
              </a:rPr>
              <a:t>  How Hockey is structured and governed</a:t>
            </a:r>
          </a:p>
          <a:p>
            <a:pPr lvl="0"/>
            <a:endParaRPr lang="en-GB" sz="1100" b="1" dirty="0">
              <a:solidFill>
                <a:srgbClr val="002060"/>
              </a:solidFill>
            </a:endParaRPr>
          </a:p>
          <a:p>
            <a:pPr lvl="0"/>
            <a:r>
              <a:rPr lang="en-GB" sz="1600" b="1" dirty="0">
                <a:solidFill>
                  <a:srgbClr val="002060"/>
                </a:solidFill>
              </a:rPr>
              <a:t>Participants are required to complete the EH on-line modules for both In2Hockey and Quicksticks prior to attending the course</a:t>
            </a:r>
          </a:p>
        </p:txBody>
      </p:sp>
      <p:pic>
        <p:nvPicPr>
          <p:cNvPr id="10" name="Picture 9" descr="in2hockey_secondary_cmy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5733256"/>
            <a:ext cx="1656967" cy="76426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23528" y="1596664"/>
            <a:ext cx="41764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</a:rPr>
              <a:t>This England Hockey award can help support: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GCSE/A Level PE; Duke of Edinburgh activities;</a:t>
            </a:r>
          </a:p>
          <a:p>
            <a:r>
              <a:rPr lang="en-GB" sz="1600" b="1" dirty="0">
                <a:solidFill>
                  <a:srgbClr val="002060"/>
                </a:solidFill>
              </a:rPr>
              <a:t>CVs and Personal Statements; University and job applications.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3688" y="5661248"/>
            <a:ext cx="51845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</a:rPr>
              <a:t>For further information and to register, contact:</a:t>
            </a:r>
          </a:p>
          <a:p>
            <a:pPr algn="ctr"/>
            <a:r>
              <a:rPr lang="en-GB" sz="1400" b="1" dirty="0">
                <a:solidFill>
                  <a:srgbClr val="002060"/>
                </a:solidFill>
              </a:rPr>
              <a:t>Judith Barton</a:t>
            </a:r>
          </a:p>
          <a:p>
            <a:pPr algn="ctr"/>
            <a:r>
              <a:rPr lang="en-GB" sz="1400" b="1" dirty="0">
                <a:solidFill>
                  <a:srgbClr val="002060"/>
                </a:solidFill>
              </a:rPr>
              <a:t>Email: </a:t>
            </a:r>
            <a:r>
              <a:rPr lang="en-GB" sz="1400" b="1" dirty="0">
                <a:solidFill>
                  <a:srgbClr val="002060"/>
                </a:solidFill>
                <a:hlinkClick r:id="rId5"/>
              </a:rPr>
              <a:t>judithbarton9@btinternet.com</a:t>
            </a:r>
            <a:r>
              <a:rPr lang="en-GB" sz="1400" b="1" dirty="0">
                <a:solidFill>
                  <a:srgbClr val="002060"/>
                </a:solidFill>
              </a:rPr>
              <a:t> or</a:t>
            </a:r>
          </a:p>
          <a:p>
            <a:pPr algn="ctr"/>
            <a:r>
              <a:rPr lang="en-GB" sz="1400" b="1" dirty="0">
                <a:solidFill>
                  <a:srgbClr val="002060"/>
                </a:solidFill>
                <a:hlinkClick r:id="rId6"/>
              </a:rPr>
              <a:t>Colts@readinghockeyclub.org.uk</a:t>
            </a:r>
            <a:endParaRPr lang="en-GB" sz="1400" b="1" dirty="0">
              <a:solidFill>
                <a:srgbClr val="002060"/>
              </a:solidFill>
            </a:endParaRPr>
          </a:p>
          <a:p>
            <a:pPr algn="ctr"/>
            <a:r>
              <a:rPr lang="en-GB" sz="1400" b="1" dirty="0">
                <a:solidFill>
                  <a:srgbClr val="002060"/>
                </a:solidFill>
              </a:rPr>
              <a:t>M:0771 001 9259</a:t>
            </a:r>
          </a:p>
        </p:txBody>
      </p:sp>
      <p:pic>
        <p:nvPicPr>
          <p:cNvPr id="17" name="Picture 16" descr="C:\Users\Philippa\Downloads\Reading_Hockey_Club_v3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8520" y="-216024"/>
            <a:ext cx="2123728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Quickstick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517232"/>
            <a:ext cx="1185842" cy="11338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121</Words>
  <Application>Microsoft Office PowerPoint</Application>
  <PresentationFormat>On-screen Show (4:3)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Philippa</dc:creator>
  <cp:lastModifiedBy>judith barton</cp:lastModifiedBy>
  <cp:revision>55</cp:revision>
  <cp:lastPrinted>2019-06-24T15:01:13Z</cp:lastPrinted>
  <dcterms:created xsi:type="dcterms:W3CDTF">2014-07-06T17:31:59Z</dcterms:created>
  <dcterms:modified xsi:type="dcterms:W3CDTF">2019-06-24T15:05:48Z</dcterms:modified>
</cp:coreProperties>
</file>